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2" r:id="rId2"/>
    <p:sldId id="273" r:id="rId3"/>
    <p:sldId id="274" r:id="rId4"/>
    <p:sldId id="275" r:id="rId5"/>
    <p:sldId id="276" r:id="rId6"/>
    <p:sldId id="277"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1C42931-C9B1-4897-AD41-66F20695872D}" type="datetimeFigureOut">
              <a:rPr lang="en-IN" smtClean="0"/>
              <a:t>09-03-2023</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C39B0709-EE2F-41E7-BE6C-77B9E28AC112}"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479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C42931-C9B1-4897-AD41-66F20695872D}" type="datetimeFigureOut">
              <a:rPr lang="en-IN" smtClean="0"/>
              <a:t>09-03-2023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39B0709-EE2F-41E7-BE6C-77B9E28AC112}" type="slidenum">
              <a:rPr lang="en-IN" smtClean="0"/>
              <a:t>‹#›</a:t>
            </a:fld>
            <a:endParaRPr lang="en-IN"/>
          </a:p>
        </p:txBody>
      </p:sp>
    </p:spTree>
    <p:extLst>
      <p:ext uri="{BB962C8B-B14F-4D97-AF65-F5344CB8AC3E}">
        <p14:creationId xmlns:p14="http://schemas.microsoft.com/office/powerpoint/2010/main" val="3554374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C42931-C9B1-4897-AD41-66F20695872D}" type="datetimeFigureOut">
              <a:rPr lang="en-IN" smtClean="0"/>
              <a:t>09-03-2023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39B0709-EE2F-41E7-BE6C-77B9E28AC112}"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5044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C42931-C9B1-4897-AD41-66F20695872D}" type="datetimeFigureOut">
              <a:rPr lang="en-IN" smtClean="0"/>
              <a:t>09-03-2023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39B0709-EE2F-41E7-BE6C-77B9E28AC112}"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1233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C42931-C9B1-4897-AD41-66F20695872D}" type="datetimeFigureOut">
              <a:rPr lang="en-IN" smtClean="0"/>
              <a:t>09-03-2023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39B0709-EE2F-41E7-BE6C-77B9E28AC112}" type="slidenum">
              <a:rPr lang="en-IN" smtClean="0"/>
              <a:t>‹#›</a:t>
            </a:fld>
            <a:endParaRPr lang="en-IN"/>
          </a:p>
        </p:txBody>
      </p:sp>
    </p:spTree>
    <p:extLst>
      <p:ext uri="{BB962C8B-B14F-4D97-AF65-F5344CB8AC3E}">
        <p14:creationId xmlns:p14="http://schemas.microsoft.com/office/powerpoint/2010/main" val="3075172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C42931-C9B1-4897-AD41-66F20695872D}" type="datetimeFigureOut">
              <a:rPr lang="en-IN" smtClean="0"/>
              <a:t>09-03-2023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39B0709-EE2F-41E7-BE6C-77B9E28AC112}"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2135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C42931-C9B1-4897-AD41-66F20695872D}" type="datetimeFigureOut">
              <a:rPr lang="en-IN" smtClean="0"/>
              <a:t>09-03-2023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39B0709-EE2F-41E7-BE6C-77B9E28AC112}"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0928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C42931-C9B1-4897-AD41-66F20695872D}" type="datetimeFigureOut">
              <a:rPr lang="en-IN" smtClean="0"/>
              <a:t>09-03-2023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39B0709-EE2F-41E7-BE6C-77B9E28AC112}"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38523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C42931-C9B1-4897-AD41-66F20695872D}" type="datetimeFigureOut">
              <a:rPr lang="en-IN" smtClean="0"/>
              <a:t>09-03-2023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39B0709-EE2F-41E7-BE6C-77B9E28AC112}"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2392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C42931-C9B1-4897-AD41-66F20695872D}" type="datetimeFigureOut">
              <a:rPr lang="en-IN" smtClean="0"/>
              <a:t>09-03-2023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39B0709-EE2F-41E7-BE6C-77B9E28AC112}" type="slidenum">
              <a:rPr lang="en-IN" smtClean="0"/>
              <a:t>‹#›</a:t>
            </a:fld>
            <a:endParaRPr lang="en-IN"/>
          </a:p>
        </p:txBody>
      </p:sp>
    </p:spTree>
    <p:extLst>
      <p:ext uri="{BB962C8B-B14F-4D97-AF65-F5344CB8AC3E}">
        <p14:creationId xmlns:p14="http://schemas.microsoft.com/office/powerpoint/2010/main" val="3627121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C42931-C9B1-4897-AD41-66F20695872D}" type="datetimeFigureOut">
              <a:rPr lang="en-IN" smtClean="0"/>
              <a:t>09-03-2023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39B0709-EE2F-41E7-BE6C-77B9E28AC112}"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258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C42931-C9B1-4897-AD41-66F20695872D}" type="datetimeFigureOut">
              <a:rPr lang="en-IN" smtClean="0"/>
              <a:t>09-03-2023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39B0709-EE2F-41E7-BE6C-77B9E28AC112}" type="slidenum">
              <a:rPr lang="en-IN" smtClean="0"/>
              <a:t>‹#›</a:t>
            </a:fld>
            <a:endParaRPr lang="en-IN"/>
          </a:p>
        </p:txBody>
      </p:sp>
    </p:spTree>
    <p:extLst>
      <p:ext uri="{BB962C8B-B14F-4D97-AF65-F5344CB8AC3E}">
        <p14:creationId xmlns:p14="http://schemas.microsoft.com/office/powerpoint/2010/main" val="3226552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C42931-C9B1-4897-AD41-66F20695872D}" type="datetimeFigureOut">
              <a:rPr lang="en-IN" smtClean="0"/>
              <a:t>09-03-2023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39B0709-EE2F-41E7-BE6C-77B9E28AC112}"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9182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C42931-C9B1-4897-AD41-66F20695872D}" type="datetimeFigureOut">
              <a:rPr lang="en-IN" smtClean="0"/>
              <a:t>09-03-2023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39B0709-EE2F-41E7-BE6C-77B9E28AC112}"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7111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C42931-C9B1-4897-AD41-66F20695872D}" type="datetimeFigureOut">
              <a:rPr lang="en-IN" smtClean="0"/>
              <a:t>09-03-2023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39B0709-EE2F-41E7-BE6C-77B9E28AC112}" type="slidenum">
              <a:rPr lang="en-IN" smtClean="0"/>
              <a:t>‹#›</a:t>
            </a:fld>
            <a:endParaRPr lang="en-IN"/>
          </a:p>
        </p:txBody>
      </p:sp>
    </p:spTree>
    <p:extLst>
      <p:ext uri="{BB962C8B-B14F-4D97-AF65-F5344CB8AC3E}">
        <p14:creationId xmlns:p14="http://schemas.microsoft.com/office/powerpoint/2010/main" val="3244894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C42931-C9B1-4897-AD41-66F20695872D}" type="datetimeFigureOut">
              <a:rPr lang="en-IN" smtClean="0"/>
              <a:t>09-03-2023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39B0709-EE2F-41E7-BE6C-77B9E28AC112}"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4798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C42931-C9B1-4897-AD41-66F20695872D}" type="datetimeFigureOut">
              <a:rPr lang="en-IN" smtClean="0"/>
              <a:t>09-03-2023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39B0709-EE2F-41E7-BE6C-77B9E28AC112}" type="slidenum">
              <a:rPr lang="en-IN" smtClean="0"/>
              <a:t>‹#›</a:t>
            </a:fld>
            <a:endParaRPr lang="en-IN"/>
          </a:p>
        </p:txBody>
      </p:sp>
    </p:spTree>
    <p:extLst>
      <p:ext uri="{BB962C8B-B14F-4D97-AF65-F5344CB8AC3E}">
        <p14:creationId xmlns:p14="http://schemas.microsoft.com/office/powerpoint/2010/main" val="569004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1C42931-C9B1-4897-AD41-66F20695872D}" type="datetimeFigureOut">
              <a:rPr lang="en-IN" smtClean="0"/>
              <a:t>09-03-2023</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39B0709-EE2F-41E7-BE6C-77B9E28AC112}" type="slidenum">
              <a:rPr lang="en-IN" smtClean="0"/>
              <a:t>‹#›</a:t>
            </a:fld>
            <a:endParaRPr lang="en-IN"/>
          </a:p>
        </p:txBody>
      </p:sp>
    </p:spTree>
    <p:extLst>
      <p:ext uri="{BB962C8B-B14F-4D97-AF65-F5344CB8AC3E}">
        <p14:creationId xmlns:p14="http://schemas.microsoft.com/office/powerpoint/2010/main" val="6405349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POLITICAL ENVIRONMENT</a:t>
            </a:r>
          </a:p>
        </p:txBody>
      </p:sp>
      <p:sp>
        <p:nvSpPr>
          <p:cNvPr id="3" name="Content Placeholder 2"/>
          <p:cNvSpPr>
            <a:spLocks noGrp="1"/>
          </p:cNvSpPr>
          <p:nvPr>
            <p:ph idx="1"/>
          </p:nvPr>
        </p:nvSpPr>
        <p:spPr/>
        <p:txBody>
          <a:bodyPr>
            <a:normAutofit/>
          </a:bodyPr>
          <a:lstStyle/>
          <a:p>
            <a:r>
              <a:rPr lang="en-US" dirty="0"/>
              <a:t>Political environment is defined as the state, government, institutions  and laws together with the public and private stakeholders who operate and influence that system</a:t>
            </a:r>
          </a:p>
          <a:p>
            <a:pPr algn="just"/>
            <a:r>
              <a:rPr lang="en-US" dirty="0"/>
              <a:t>Business managers will pay attention to the political environment to see how government action will influence their company.</a:t>
            </a:r>
          </a:p>
          <a:p>
            <a:r>
              <a:rPr lang="en-US" dirty="0"/>
              <a:t>Political environment also includes the political culture which are views held about what governments should act with relation to its citizens.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981200" y="1875452"/>
            <a:ext cx="7543800" cy="4580283"/>
          </a:xfrm>
        </p:spPr>
        <p:txBody>
          <a:bodyPr/>
          <a:lstStyle/>
          <a:p>
            <a:pPr algn="just">
              <a:buNone/>
            </a:pPr>
            <a:r>
              <a:rPr lang="en-US" b="1" dirty="0"/>
              <a:t>Some Aspects of Political Environment</a:t>
            </a:r>
            <a:r>
              <a:rPr lang="en-US" dirty="0"/>
              <a:t>: </a:t>
            </a:r>
          </a:p>
          <a:p>
            <a:pPr algn="just"/>
            <a:r>
              <a:rPr lang="en-US" dirty="0"/>
              <a:t> Present political system</a:t>
            </a:r>
          </a:p>
          <a:p>
            <a:pPr algn="just"/>
            <a:r>
              <a:rPr lang="en-US" dirty="0"/>
              <a:t> Constitution of the country</a:t>
            </a:r>
          </a:p>
          <a:p>
            <a:pPr algn="just"/>
            <a:r>
              <a:rPr lang="en-US" dirty="0"/>
              <a:t> Profile of the political leaders</a:t>
            </a:r>
          </a:p>
          <a:p>
            <a:pPr algn="just"/>
            <a:r>
              <a:rPr lang="en-US" dirty="0"/>
              <a:t> Government intervention in business</a:t>
            </a:r>
          </a:p>
          <a:p>
            <a:pPr algn="just"/>
            <a:r>
              <a:rPr lang="en-US" dirty="0"/>
              <a:t> Foreign policy of government </a:t>
            </a:r>
          </a:p>
          <a:p>
            <a:pPr algn="just"/>
            <a:r>
              <a:rPr lang="en-US" dirty="0"/>
              <a:t> Values and ideology of political parties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LEGAL ENVIRONMENT</a:t>
            </a:r>
          </a:p>
        </p:txBody>
      </p:sp>
      <p:sp>
        <p:nvSpPr>
          <p:cNvPr id="3" name="Content Placeholder 2"/>
          <p:cNvSpPr>
            <a:spLocks noGrp="1"/>
          </p:cNvSpPr>
          <p:nvPr>
            <p:ph idx="1"/>
          </p:nvPr>
        </p:nvSpPr>
        <p:spPr/>
        <p:txBody>
          <a:bodyPr>
            <a:normAutofit/>
          </a:bodyPr>
          <a:lstStyle/>
          <a:p>
            <a:pPr algn="just">
              <a:buNone/>
            </a:pPr>
            <a:r>
              <a:rPr lang="en-US" dirty="0"/>
              <a:t>   Legal environment constituents the laws and various legislations passed in the parliament. The businessman cannot overlook the legislations because he has to perform his business transactions within the framework of legal environment. The common legislation passed which has affected the business transaction are Trade mark act, Essential commodity Act, Weights and Measures Act etc. Most of the time legal environments put constraints on the businessman but sometimes they provide opportunities also.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lgn="just">
              <a:buNone/>
            </a:pPr>
            <a:r>
              <a:rPr lang="en-US" b="1" dirty="0"/>
              <a:t>   The common instances of Indian legal environment which have influenced business transaction recently are:</a:t>
            </a:r>
          </a:p>
          <a:p>
            <a:pPr marL="514350" indent="-514350" algn="just">
              <a:buFont typeface="+mj-lt"/>
              <a:buAutoNum type="arabicPeriod"/>
            </a:pPr>
            <a:r>
              <a:rPr lang="en-US" dirty="0"/>
              <a:t> Deregulation of capital market have made it easy for businessman to collect capital from primary market.</a:t>
            </a:r>
          </a:p>
          <a:p>
            <a:pPr marL="514350" indent="-514350" algn="just">
              <a:buFont typeface="+mj-lt"/>
              <a:buAutoNum type="arabicPeriod"/>
            </a:pPr>
            <a:r>
              <a:rPr lang="en-US" dirty="0"/>
              <a:t>Removal of control from the foreign exchange and </a:t>
            </a:r>
            <a:r>
              <a:rPr lang="en-US" dirty="0" err="1"/>
              <a:t>liberalisation</a:t>
            </a:r>
            <a:r>
              <a:rPr lang="en-US" dirty="0"/>
              <a:t> in investment is encouraging foreign investors and NRIs to invest in Indian capital market.</a:t>
            </a:r>
          </a:p>
          <a:p>
            <a:pPr marL="514350" indent="-514350" algn="just">
              <a:buFont typeface="+mj-lt"/>
              <a:buAutoNum type="arabicPeriod"/>
            </a:pPr>
            <a:r>
              <a:rPr lang="en-US" dirty="0"/>
              <a:t>Advertisement of alcoholic product is prohibited.</a:t>
            </a:r>
          </a:p>
          <a:p>
            <a:pPr marL="514350" indent="-514350" algn="just">
              <a:buFont typeface="+mj-lt"/>
              <a:buAutoNum type="arabicPeriod"/>
            </a:pPr>
            <a:r>
              <a:rPr lang="en-US" dirty="0"/>
              <a:t>Compulsory to give statutory warning in tobacco production.</a:t>
            </a:r>
          </a:p>
          <a:p>
            <a:pPr marL="514350" indent="-514350" algn="just">
              <a:buFont typeface="+mj-lt"/>
              <a:buAutoNum type="arabicPeriod"/>
            </a:pPr>
            <a:r>
              <a:rPr lang="en-US" dirty="0"/>
              <a:t> </a:t>
            </a:r>
            <a:r>
              <a:rPr lang="en-US" dirty="0" err="1"/>
              <a:t>Delicencing</a:t>
            </a:r>
            <a:r>
              <a:rPr lang="en-US" dirty="0"/>
              <a:t> policy of industries.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pPr algn="just">
              <a:buNone/>
            </a:pPr>
            <a:r>
              <a:rPr lang="en-US" b="1" dirty="0"/>
              <a:t> Some aspects of Legal Environment</a:t>
            </a:r>
          </a:p>
          <a:p>
            <a:pPr algn="just">
              <a:buFont typeface="Wingdings" pitchFamily="2" charset="2"/>
              <a:buChar char="§"/>
            </a:pPr>
            <a:r>
              <a:rPr lang="en-US" b="1" dirty="0"/>
              <a:t> </a:t>
            </a:r>
            <a:r>
              <a:rPr lang="en-US" dirty="0"/>
              <a:t>Various laws and legislative acts.</a:t>
            </a:r>
          </a:p>
          <a:p>
            <a:pPr algn="just">
              <a:buFont typeface="Wingdings" pitchFamily="2" charset="2"/>
              <a:buChar char="§"/>
            </a:pPr>
            <a:r>
              <a:rPr lang="en-US" dirty="0"/>
              <a:t> Legal policies related to licensing.</a:t>
            </a:r>
          </a:p>
          <a:p>
            <a:pPr algn="just">
              <a:buFont typeface="Wingdings" pitchFamily="2" charset="2"/>
              <a:buChar char="§"/>
            </a:pPr>
            <a:r>
              <a:rPr lang="en-US" dirty="0"/>
              <a:t> Legal policy related to foreign trade.</a:t>
            </a:r>
          </a:p>
          <a:p>
            <a:pPr algn="just">
              <a:buFont typeface="Wingdings" pitchFamily="2" charset="2"/>
              <a:buChar char="§"/>
            </a:pPr>
            <a:r>
              <a:rPr lang="en-US" dirty="0"/>
              <a:t> Statutory warnings essential to be printed  on label.</a:t>
            </a:r>
          </a:p>
          <a:p>
            <a:pPr algn="just">
              <a:buFont typeface="Wingdings" pitchFamily="2" charset="2"/>
              <a:buChar char="§"/>
            </a:pPr>
            <a:r>
              <a:rPr lang="en-US" dirty="0"/>
              <a:t> Foreign Exchange Regulation and    Management Act.</a:t>
            </a:r>
          </a:p>
          <a:p>
            <a:pPr algn="just">
              <a:buFont typeface="Wingdings" pitchFamily="2" charset="2"/>
              <a:buChar char="§"/>
            </a:pPr>
            <a:r>
              <a:rPr lang="en-US" dirty="0"/>
              <a:t> Laws to keep a check on Advertisements.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B9A06-E4B9-B430-4405-7FC632CC221B}"/>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60E065E3-F4C9-4CCB-7821-91DF54506E43}"/>
              </a:ext>
            </a:extLst>
          </p:cNvPr>
          <p:cNvSpPr>
            <a:spLocks noGrp="1"/>
          </p:cNvSpPr>
          <p:nvPr>
            <p:ph idx="1"/>
          </p:nvPr>
        </p:nvSpPr>
        <p:spPr/>
        <p:txBody>
          <a:bodyPr>
            <a:normAutofit/>
          </a:bodyPr>
          <a:lstStyle/>
          <a:p>
            <a:pPr marL="0" indent="0" algn="ctr">
              <a:buNone/>
            </a:pPr>
            <a:r>
              <a:rPr lang="en-US" sz="4000" dirty="0">
                <a:latin typeface="Algerian" panose="04020705040A02060702" pitchFamily="82" charset="0"/>
              </a:rPr>
              <a:t>THANK YOU</a:t>
            </a:r>
            <a:endParaRPr lang="en-IN" sz="4000" dirty="0">
              <a:latin typeface="Algerian" panose="04020705040A02060702" pitchFamily="82" charset="0"/>
            </a:endParaRPr>
          </a:p>
        </p:txBody>
      </p:sp>
    </p:spTree>
    <p:extLst>
      <p:ext uri="{BB962C8B-B14F-4D97-AF65-F5344CB8AC3E}">
        <p14:creationId xmlns:p14="http://schemas.microsoft.com/office/powerpoint/2010/main" val="359106996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TotalTime>
  <Words>324</Words>
  <Application>Microsoft Office PowerPoint</Application>
  <PresentationFormat>Widescreen</PresentationFormat>
  <Paragraphs>27</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Algerian</vt:lpstr>
      <vt:lpstr>Arial</vt:lpstr>
      <vt:lpstr>Garamond</vt:lpstr>
      <vt:lpstr>Wingdings</vt:lpstr>
      <vt:lpstr>Organic</vt:lpstr>
      <vt:lpstr>POLITICAL ENVIRONMENT</vt:lpstr>
      <vt:lpstr>PowerPoint Presentation</vt:lpstr>
      <vt:lpstr>LEGAL ENVIRONMENT</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POLITICAL ENVIRONMENT</dc:title>
  <dc:creator>Shailee Upadhayay</dc:creator>
  <cp:lastModifiedBy>Shailee Upadhayay</cp:lastModifiedBy>
  <cp:revision>1</cp:revision>
  <dcterms:created xsi:type="dcterms:W3CDTF">2023-03-09T08:06:39Z</dcterms:created>
  <dcterms:modified xsi:type="dcterms:W3CDTF">2023-03-09T08:09:10Z</dcterms:modified>
</cp:coreProperties>
</file>